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78C88C-C110-4ABA-85F0-178B0B5F19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ACF421-4016-4C00-9112-27D79FFFD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4632" cy="2547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поддержки местных инициатив- </a:t>
            </a:r>
            <a:r>
              <a:rPr lang="ru-RU" sz="3200" dirty="0" smtClean="0"/>
              <a:t>реальная возможность решить наиболее острые социальные проблемы, являющиеся приоритетными для населения.</a:t>
            </a:r>
            <a:br>
              <a:rPr lang="ru-RU" sz="3200" dirty="0" smtClean="0"/>
            </a:br>
            <a:r>
              <a:rPr lang="ru-RU" sz="3200" dirty="0" smtClean="0"/>
              <a:t>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Размер субсидии</a:t>
            </a:r>
            <a:r>
              <a:rPr lang="ru-RU" sz="2000" dirty="0" smtClean="0">
                <a:solidFill>
                  <a:srgbClr val="7030A0"/>
                </a:solidFill>
              </a:rPr>
              <a:t>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1 500 000 руб. для городских и сельских поселений с численностью население более 1,0 тыс. человек.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На территории Борского сельсовета проживает </a:t>
            </a:r>
            <a:r>
              <a:rPr lang="ru-RU" sz="2000" dirty="0" smtClean="0">
                <a:solidFill>
                  <a:srgbClr val="FF0000"/>
                </a:solidFill>
              </a:rPr>
              <a:t>1591 </a:t>
            </a:r>
            <a:r>
              <a:rPr lang="ru-RU" sz="2000" dirty="0" smtClean="0">
                <a:solidFill>
                  <a:srgbClr val="FF0000"/>
                </a:solidFill>
              </a:rPr>
              <a:t>человек.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Объемы долевого участия</a:t>
            </a:r>
            <a:r>
              <a:rPr lang="ru-RU" sz="2000" dirty="0" smtClean="0">
                <a:solidFill>
                  <a:srgbClr val="7030A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Краевой бюджет- 85% (1 500,0 тыс. руб.)</a:t>
            </a:r>
            <a:br>
              <a:rPr lang="ru-RU" sz="2000" dirty="0" smtClean="0"/>
            </a:br>
            <a:r>
              <a:rPr lang="ru-RU" sz="2000" dirty="0" smtClean="0"/>
              <a:t>Местный бюджет- не менее 5% </a:t>
            </a:r>
            <a:r>
              <a:rPr lang="ru-RU" sz="2000" dirty="0" smtClean="0"/>
              <a:t>(88,235 </a:t>
            </a:r>
            <a:r>
              <a:rPr lang="ru-RU" sz="2000" dirty="0" smtClean="0"/>
              <a:t>тыс. руб.)</a:t>
            </a:r>
            <a:br>
              <a:rPr lang="ru-RU" sz="2000" dirty="0" smtClean="0"/>
            </a:br>
            <a:r>
              <a:rPr lang="ru-RU" sz="2000" dirty="0" smtClean="0"/>
              <a:t>Средства граждан- не менее 3% </a:t>
            </a:r>
            <a:r>
              <a:rPr lang="ru-RU" sz="2000" dirty="0" smtClean="0"/>
              <a:t>(52,941 </a:t>
            </a:r>
            <a:r>
              <a:rPr lang="ru-RU" sz="2000" dirty="0" smtClean="0"/>
              <a:t>тыс. руб.)</a:t>
            </a:r>
            <a:br>
              <a:rPr lang="ru-RU" sz="2000" dirty="0" smtClean="0"/>
            </a:br>
            <a:r>
              <a:rPr lang="ru-RU" sz="2000" dirty="0" smtClean="0"/>
              <a:t>Иные источники- не менее 7% </a:t>
            </a:r>
            <a:r>
              <a:rPr lang="ru-RU" sz="2000" smtClean="0"/>
              <a:t>(</a:t>
            </a:r>
            <a:r>
              <a:rPr lang="ru-RU" sz="2000" smtClean="0"/>
              <a:t>123,529 </a:t>
            </a:r>
            <a:r>
              <a:rPr lang="ru-RU" sz="2000" dirty="0" smtClean="0"/>
              <a:t>тыс. руб.)</a:t>
            </a:r>
            <a:br>
              <a:rPr lang="ru-RU" sz="2000" dirty="0" smtClean="0"/>
            </a:br>
            <a:r>
              <a:rPr lang="ru-RU" sz="2000" dirty="0" smtClean="0"/>
              <a:t> 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Главное требование: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dirty="0" smtClean="0"/>
              <a:t>объект, нуждающийся в ремонте должен находиться  в собственности муниципального образования.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6525344"/>
            <a:ext cx="5104656" cy="12089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</a:t>
            </a:r>
            <a:r>
              <a:rPr lang="ru-RU" sz="4400" b="1" dirty="0" smtClean="0"/>
              <a:t>Итого: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1.</a:t>
            </a:r>
            <a:r>
              <a:rPr lang="ru-RU" sz="3600" dirty="0" smtClean="0"/>
              <a:t>Охвачено опросом, анкетированием и голосованием- </a:t>
            </a:r>
            <a:r>
              <a:rPr lang="ru-RU" sz="3600" b="1" dirty="0" smtClean="0"/>
              <a:t>908</a:t>
            </a:r>
            <a:r>
              <a:rPr lang="ru-RU" sz="3600" dirty="0" smtClean="0"/>
              <a:t> человек</a:t>
            </a:r>
          </a:p>
          <a:p>
            <a:pPr>
              <a:buNone/>
            </a:pPr>
            <a:r>
              <a:rPr lang="ru-RU" sz="3600" dirty="0" smtClean="0"/>
              <a:t>   Из них за клуб - </a:t>
            </a:r>
            <a:r>
              <a:rPr lang="ru-RU" sz="3600" b="1" dirty="0" smtClean="0"/>
              <a:t>894</a:t>
            </a:r>
            <a:r>
              <a:rPr lang="ru-RU" sz="3600" dirty="0" smtClean="0"/>
              <a:t> человек </a:t>
            </a:r>
          </a:p>
          <a:p>
            <a:pPr>
              <a:buNone/>
            </a:pPr>
            <a:r>
              <a:rPr lang="ru-RU" sz="3600" b="1" dirty="0" smtClean="0"/>
              <a:t>   391 </a:t>
            </a:r>
            <a:r>
              <a:rPr lang="ru-RU" sz="3600" dirty="0" smtClean="0"/>
              <a:t>человек готовы вложить свои денежные средства в ремонт Борского клуба.</a:t>
            </a:r>
          </a:p>
          <a:p>
            <a:pPr>
              <a:buNone/>
            </a:pPr>
            <a:r>
              <a:rPr lang="ru-RU" sz="3600" dirty="0" smtClean="0"/>
              <a:t>2.Борский СДК –собственность сельсовета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b="1" dirty="0" smtClean="0"/>
              <a:t>Собрания</a:t>
            </a:r>
            <a:endParaRPr lang="ru-RU" b="1" dirty="0"/>
          </a:p>
        </p:txBody>
      </p:sp>
      <p:pic>
        <p:nvPicPr>
          <p:cNvPr id="4" name="Содержимое 3" descr="собр. клу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224469" cy="3168352"/>
          </a:xfrm>
        </p:spPr>
      </p:pic>
      <p:pic>
        <p:nvPicPr>
          <p:cNvPr id="5" name="Рисунок 4" descr="собр.шк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4187304" cy="3140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589240"/>
            <a:ext cx="4108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21 октября 2016 года в 20:00 часов</a:t>
            </a:r>
          </a:p>
          <a:p>
            <a:r>
              <a:rPr lang="ru-RU" sz="2000" b="1" dirty="0" smtClean="0"/>
              <a:t>Количество участников 57 человек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661248"/>
            <a:ext cx="4050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 ноября 2016 года в 11:00 часов</a:t>
            </a:r>
          </a:p>
          <a:p>
            <a:r>
              <a:rPr lang="ru-RU" sz="2000" b="1" dirty="0" smtClean="0"/>
              <a:t>Количество участников 10 человек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700808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Борский СДК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1700808"/>
            <a:ext cx="246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/>
              <a:t>Борская</a:t>
            </a:r>
            <a:r>
              <a:rPr lang="ru-RU" sz="2800" b="1" i="1" dirty="0" smtClean="0"/>
              <a:t> ООШ </a:t>
            </a:r>
            <a:endParaRPr lang="ru-RU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6381328"/>
            <a:ext cx="838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Все 67 участников собраний единогласно проголосовали за ремонт Борского СДК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Итоговое собрание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4 ноября 2016 года 13:30</a:t>
            </a:r>
            <a:endParaRPr lang="ru-RU" dirty="0"/>
          </a:p>
        </p:txBody>
      </p:sp>
      <p:pic>
        <p:nvPicPr>
          <p:cNvPr id="4" name="Содержимое 3" descr="объяв.на конце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419600"/>
            <a:ext cx="3251200" cy="2438400"/>
          </a:xfrm>
        </p:spPr>
      </p:pic>
      <p:pic>
        <p:nvPicPr>
          <p:cNvPr id="5" name="Рисунок 4" descr="обявле на конце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3563888" cy="2672916"/>
          </a:xfrm>
          <a:prstGeom prst="rect">
            <a:avLst/>
          </a:prstGeom>
        </p:spPr>
      </p:pic>
      <p:pic>
        <p:nvPicPr>
          <p:cNvPr id="6" name="Рисунок 5" descr="прилг.на итогов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4211960" cy="2369228"/>
          </a:xfrm>
          <a:prstGeom prst="rect">
            <a:avLst/>
          </a:prstGeom>
        </p:spPr>
      </p:pic>
      <p:pic>
        <p:nvPicPr>
          <p:cNvPr id="7" name="Рисунок 6" descr="P10807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772816"/>
            <a:ext cx="3240360" cy="2430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3407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мы готовились  к нему: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ОБЪЯВЛЕНИЯ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7728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Информационный стенд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4533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Разносили приглашения и местную газету в дома и вручали приглашения лично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Присутствовало на собрании: 66 чел</a:t>
            </a:r>
            <a:r>
              <a:rPr lang="ru-RU" dirty="0" smtClean="0"/>
              <a:t>. </a:t>
            </a:r>
            <a:r>
              <a:rPr lang="ru-RU" sz="2400" dirty="0" smtClean="0"/>
              <a:t>Проголосовали за ремонт клуба- единогласно</a:t>
            </a:r>
            <a:endParaRPr lang="ru-RU" sz="2400" dirty="0"/>
          </a:p>
        </p:txBody>
      </p:sp>
      <p:pic>
        <p:nvPicPr>
          <p:cNvPr id="1026" name="Picture 2" descr="C:\Users\User\Documents\ППМИ\ППМИ 04.11.2016\_DSC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4163"/>
            <a:ext cx="4176464" cy="2954957"/>
          </a:xfrm>
          <a:prstGeom prst="rect">
            <a:avLst/>
          </a:prstGeom>
          <a:noFill/>
        </p:spPr>
      </p:pic>
      <p:pic>
        <p:nvPicPr>
          <p:cNvPr id="1027" name="Picture 3" descr="C:\Users\User\Documents\ППМИ\ППМИ 04.11.2016\_DSC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49999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sz="4000" b="1" dirty="0" smtClean="0"/>
              <a:t>Борский СДК-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«Здесь бьётся сердце нашего посёлка»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дминис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491880" cy="2448272"/>
          </a:xfrm>
        </p:spPr>
      </p:pic>
      <p:pic>
        <p:nvPicPr>
          <p:cNvPr id="5" name="Рисунок 4" descr="дет 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800" y="1484784"/>
            <a:ext cx="3251200" cy="2438400"/>
          </a:xfrm>
          <a:prstGeom prst="rect">
            <a:avLst/>
          </a:prstGeom>
        </p:spPr>
      </p:pic>
      <p:pic>
        <p:nvPicPr>
          <p:cNvPr id="7" name="Рисунок 6" descr="площад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2800" y="4419600"/>
            <a:ext cx="3251200" cy="2438400"/>
          </a:xfrm>
          <a:prstGeom prst="rect">
            <a:avLst/>
          </a:prstGeom>
        </p:spPr>
      </p:pic>
      <p:pic>
        <p:nvPicPr>
          <p:cNvPr id="8" name="Рисунок 7" descr="ш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9600"/>
            <a:ext cx="3251200" cy="2438400"/>
          </a:xfrm>
          <a:prstGeom prst="rect">
            <a:avLst/>
          </a:prstGeom>
        </p:spPr>
      </p:pic>
      <p:pic>
        <p:nvPicPr>
          <p:cNvPr id="6" name="Рисунок 5" descr="клу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564904"/>
            <a:ext cx="3936438" cy="2952328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3501008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Администрация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Школа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08304" y="4653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Детская площадка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1772816"/>
            <a:ext cx="148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Детский сад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  <a:r>
              <a:rPr lang="ru-RU" sz="4000" b="1" dirty="0" smtClean="0"/>
              <a:t>И</a:t>
            </a:r>
            <a:r>
              <a:rPr lang="ru-RU" b="1" dirty="0" smtClean="0"/>
              <a:t>того: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Количество избирателей в поселке: 670 человек.</a:t>
            </a:r>
          </a:p>
          <a:p>
            <a:pPr>
              <a:buNone/>
            </a:pPr>
            <a:r>
              <a:rPr lang="ru-RU" dirty="0" smtClean="0"/>
              <a:t>Присутствовало на собраниях и голосовало:133 чел.</a:t>
            </a:r>
          </a:p>
          <a:p>
            <a:pPr>
              <a:buNone/>
            </a:pPr>
            <a:r>
              <a:rPr lang="ru-RU" dirty="0" smtClean="0"/>
              <a:t>Из них проголосовало за ремонт клуба: 133  жителя поселка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6868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4400" b="1" dirty="0" smtClean="0"/>
              <a:t>Инициативная группа: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Председатель  группы и ответственный за сбор денежных средств: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Назимова Виктория Александровна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                  директор Борского СДК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b="1" u="sng" dirty="0" smtClean="0"/>
              <a:t>Члены группы:</a:t>
            </a:r>
          </a:p>
          <a:p>
            <a:pPr>
              <a:buNone/>
            </a:pPr>
            <a:r>
              <a:rPr lang="ru-RU" dirty="0" smtClean="0"/>
              <a:t> Ларионова Елена Андреевна -</a:t>
            </a:r>
            <a:r>
              <a:rPr lang="ru-RU" dirty="0" err="1" smtClean="0"/>
              <a:t>худ.руководитель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Филинова</a:t>
            </a:r>
            <a:r>
              <a:rPr lang="ru-RU" dirty="0" smtClean="0"/>
              <a:t> Лидия Андреевна-библиотекарь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6612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БЛАГОДАРИМ ЗА ВНИМАНИЕ!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Инициативная группа опросила </a:t>
            </a:r>
            <a:r>
              <a:rPr lang="ru-RU" b="1" dirty="0" smtClean="0">
                <a:solidFill>
                  <a:srgbClr val="FF0000"/>
                </a:solidFill>
              </a:rPr>
              <a:t>89 </a:t>
            </a:r>
            <a:r>
              <a:rPr lang="ru-RU" dirty="0" smtClean="0"/>
              <a:t>жителей нашего посёлка.</a:t>
            </a:r>
            <a:endParaRPr lang="ru-RU" dirty="0"/>
          </a:p>
        </p:txBody>
      </p:sp>
      <p:pic>
        <p:nvPicPr>
          <p:cNvPr id="4" name="Содержимое 3" descr="опросн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333981" cy="2500486"/>
          </a:xfrm>
        </p:spPr>
      </p:pic>
      <p:pic>
        <p:nvPicPr>
          <p:cNvPr id="5" name="Рисунок 4" descr="P1080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3347864" cy="2510898"/>
          </a:xfrm>
          <a:prstGeom prst="rect">
            <a:avLst/>
          </a:prstGeom>
        </p:spPr>
      </p:pic>
      <p:pic>
        <p:nvPicPr>
          <p:cNvPr id="6" name="Рисунок 5" descr="P1080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707904" cy="2780928"/>
          </a:xfrm>
          <a:prstGeom prst="rect">
            <a:avLst/>
          </a:prstGeom>
        </p:spPr>
      </p:pic>
      <p:pic>
        <p:nvPicPr>
          <p:cNvPr id="7" name="Рисунок 6" descr="P10806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077072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ашня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2734887" cy="3649287"/>
          </a:xfrm>
        </p:spPr>
      </p:pic>
      <p:pic>
        <p:nvPicPr>
          <p:cNvPr id="5" name="Рисунок 4" descr="дороги 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1605" y="0"/>
            <a:ext cx="3552395" cy="2664296"/>
          </a:xfrm>
          <a:prstGeom prst="rect">
            <a:avLst/>
          </a:prstGeom>
        </p:spPr>
      </p:pic>
      <p:pic>
        <p:nvPicPr>
          <p:cNvPr id="6" name="Рисунок 5" descr="кладбище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645024"/>
            <a:ext cx="2987824" cy="2240868"/>
          </a:xfrm>
          <a:prstGeom prst="rect">
            <a:avLst/>
          </a:prstGeom>
        </p:spPr>
      </p:pic>
      <p:pic>
        <p:nvPicPr>
          <p:cNvPr id="8" name="Рисунок 7" descr="освещение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3419872" cy="2564904"/>
          </a:xfrm>
          <a:prstGeom prst="rect">
            <a:avLst/>
          </a:prstGeom>
        </p:spPr>
      </p:pic>
      <p:pic>
        <p:nvPicPr>
          <p:cNvPr id="7" name="Рисунок 6" descr="клуб 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076056" cy="3284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4046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88 человек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04664"/>
            <a:ext cx="190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27 человек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334780"/>
            <a:ext cx="171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9 человек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6334780"/>
            <a:ext cx="171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 человек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6237312"/>
            <a:ext cx="171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человек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 в посёлке хватает, НО </a:t>
            </a:r>
            <a:r>
              <a:rPr lang="ru-RU" b="1" i="1" dirty="0" smtClean="0"/>
              <a:t>клуб…</a:t>
            </a:r>
            <a:endParaRPr lang="ru-RU" b="1" i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3744416" cy="2592288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65712"/>
            <a:ext cx="3600400" cy="233164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65104"/>
            <a:ext cx="3888432" cy="216024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96752"/>
            <a:ext cx="3779912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4371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Потолок в костюмерной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06896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C000"/>
                </a:solidFill>
              </a:rPr>
              <a:t>Потолок </a:t>
            </a:r>
            <a:r>
              <a:rPr lang="ru-RU" b="1" dirty="0" smtClean="0">
                <a:solidFill>
                  <a:srgbClr val="FFC000"/>
                </a:solidFill>
              </a:rPr>
              <a:t>над сценой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170080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Одна из стен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4371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Один из входов в клуб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99520"/>
            <a:ext cx="4211307" cy="3158480"/>
          </a:xfr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2" y="0"/>
            <a:ext cx="4187957" cy="3140968"/>
          </a:xfrm>
          <a:prstGeom prst="rect">
            <a:avLst/>
          </a:prstGeo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26414"/>
            <a:ext cx="4355976" cy="3266982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115296" cy="3086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3140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Потолок в зрительном зале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Анкетирование: приняли участие 132 человек. </a:t>
            </a:r>
            <a:endParaRPr lang="ru-RU" dirty="0"/>
          </a:p>
        </p:txBody>
      </p:sp>
      <p:pic>
        <p:nvPicPr>
          <p:cNvPr id="4" name="Содержимое 3" descr="анк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5541" y="1556792"/>
            <a:ext cx="4128459" cy="3096344"/>
          </a:xfrm>
        </p:spPr>
      </p:pic>
      <p:pic>
        <p:nvPicPr>
          <p:cNvPr id="5" name="Рисунок 4" descr="обьъяв.на анк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355976" cy="3266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5157192"/>
            <a:ext cx="540391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Результаты анкетирования</a:t>
            </a:r>
            <a:r>
              <a:rPr lang="ru-RU" dirty="0" smtClean="0"/>
              <a:t>:  за клуб- 132 человек</a:t>
            </a:r>
          </a:p>
          <a:p>
            <a:r>
              <a:rPr lang="ru-RU" sz="2000" b="1" dirty="0" smtClean="0"/>
              <a:t>Участие жителей в софинансировании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т 100 до 500 рублей- 108 человек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От 500 до 1000 рублей- 15 человек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Свыше 1000 рублей- 3 человека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Социальные сети:</a:t>
            </a:r>
            <a:br>
              <a:rPr lang="ru-RU" dirty="0" smtClean="0"/>
            </a:br>
            <a:r>
              <a:rPr lang="ru-RU" sz="4000" b="1" dirty="0" smtClean="0"/>
              <a:t>«</a:t>
            </a:r>
            <a:r>
              <a:rPr lang="ru-RU" sz="4000" b="1" dirty="0" err="1" smtClean="0"/>
              <a:t>Вконтакте</a:t>
            </a:r>
            <a:r>
              <a:rPr lang="ru-RU" sz="4000" b="1" dirty="0" smtClean="0"/>
              <a:t>» </a:t>
            </a:r>
            <a:r>
              <a:rPr lang="ru-RU" sz="2400" dirty="0"/>
              <a:t>(</a:t>
            </a:r>
            <a:r>
              <a:rPr lang="ru-RU" sz="2700" dirty="0" smtClean="0"/>
              <a:t>страница Виктории Назимовой)</a:t>
            </a:r>
            <a:br>
              <a:rPr lang="ru-RU" sz="2700" dirty="0" smtClean="0"/>
            </a:br>
            <a:r>
              <a:rPr lang="ru-RU" sz="2700" dirty="0" smtClean="0"/>
              <a:t>Участвовало- 449 человек</a:t>
            </a:r>
            <a:br>
              <a:rPr lang="ru-RU" sz="2700" dirty="0" smtClean="0"/>
            </a:br>
            <a:r>
              <a:rPr lang="ru-RU" sz="2700" dirty="0" smtClean="0"/>
              <a:t>Проголосовавших за клуб-</a:t>
            </a:r>
            <a:br>
              <a:rPr lang="ru-RU" sz="2700" dirty="0" smtClean="0"/>
            </a:br>
            <a:r>
              <a:rPr lang="ru-RU" sz="2700" dirty="0" smtClean="0"/>
              <a:t> 445 человек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/>
          <a:lstStyle/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Участие жителей в софинансировании</a:t>
            </a:r>
            <a:r>
              <a:rPr lang="ru-RU" sz="24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От 100 до 500 рублей- 26 человек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От 500 до 1000 рублей- 12 человек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Свыше 1000 рублей- 7 человека</a:t>
            </a:r>
          </a:p>
          <a:p>
            <a:endParaRPr lang="ru-RU" dirty="0"/>
          </a:p>
        </p:txBody>
      </p:sp>
      <p:pic>
        <p:nvPicPr>
          <p:cNvPr id="4" name="Рисунок 3" descr="IMG_24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84785"/>
            <a:ext cx="3240360" cy="52565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br>
              <a:rPr lang="ru-RU" dirty="0" smtClean="0"/>
            </a:br>
            <a:r>
              <a:rPr lang="ru-RU" dirty="0" smtClean="0"/>
              <a:t>                    «</a:t>
            </a:r>
            <a:r>
              <a:rPr lang="ru-RU" b="1" dirty="0" smtClean="0"/>
              <a:t>Одноклассники»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(группа «Нас в жизни Борск объединил»)</a:t>
            </a:r>
            <a:br>
              <a:rPr lang="ru-RU" sz="2800" dirty="0" smtClean="0"/>
            </a:br>
            <a:r>
              <a:rPr lang="ru-RU" sz="4000" dirty="0" smtClean="0"/>
              <a:t>Участвовало- 34 человека</a:t>
            </a:r>
            <a:br>
              <a:rPr lang="ru-RU" sz="4000" dirty="0" smtClean="0"/>
            </a:br>
            <a:r>
              <a:rPr lang="ru-RU" sz="4000" dirty="0" smtClean="0"/>
              <a:t>Проголосовавших</a:t>
            </a:r>
            <a:br>
              <a:rPr lang="ru-RU" sz="4000" dirty="0" smtClean="0"/>
            </a:br>
            <a:r>
              <a:rPr lang="ru-RU" sz="4000" dirty="0" smtClean="0"/>
              <a:t> за клуб- </a:t>
            </a:r>
            <a:br>
              <a:rPr lang="ru-RU" sz="4000" dirty="0" smtClean="0"/>
            </a:br>
            <a:r>
              <a:rPr lang="ru-RU" sz="4000" dirty="0" smtClean="0"/>
              <a:t>26 человек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000" b="1" dirty="0" smtClean="0"/>
              <a:t>Участие жителей в софинансировании</a:t>
            </a:r>
            <a:r>
              <a:rPr lang="ru-RU" sz="20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От 100 до 500 рублей- 15 человек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От 500 до 1000 рублей- 11 человек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Свыше 1000 рублей- 0 человек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MG_24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00192"/>
            <a:ext cx="2899817" cy="51578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90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Сайт администрации Борского сельсовета </a:t>
            </a:r>
            <a:r>
              <a:rPr lang="ru-RU" b="1" dirty="0" smtClean="0"/>
              <a:t>(</a:t>
            </a:r>
            <a:r>
              <a:rPr lang="en-US" b="1" dirty="0" smtClean="0"/>
              <a:t>www.borsky.ru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Участвовало- 204 человека</a:t>
            </a:r>
            <a:br>
              <a:rPr lang="ru-RU" dirty="0" smtClean="0"/>
            </a:br>
            <a:r>
              <a:rPr lang="ru-RU" dirty="0" smtClean="0"/>
              <a:t>Проголосовавших за клуб-</a:t>
            </a:r>
            <a:br>
              <a:rPr lang="ru-RU" dirty="0" smtClean="0"/>
            </a:br>
            <a:r>
              <a:rPr lang="ru-RU" dirty="0" smtClean="0"/>
              <a:t> 203 человека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6228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  Участие жителей в софинансировании</a:t>
            </a:r>
            <a:r>
              <a:rPr lang="ru-RU" sz="24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 От 100 до 500 рублей- 82 человека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 От 500 до 1000 рублей- 55 человек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 Свыше 1000 рублей- 53 человека</a:t>
            </a:r>
          </a:p>
        </p:txBody>
      </p:sp>
      <p:pic>
        <p:nvPicPr>
          <p:cNvPr id="5" name="Рисунок 4" descr="IMG_24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8039" y="1635904"/>
            <a:ext cx="2935961" cy="52220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368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Программа поддержки местных инициатив- реальная возможность решить наиболее острые социальные проблемы, являющиеся приоритетными для населения.                           Размер субсидии:  1 500 000 руб. для городских и сельских поселений с численностью население более 1,0 тыс. человек.  На территории Борского сельсовета проживает 1591 человек.                            Объемы долевого участия: Краевой бюджет- 85% (1 500,0 тыс. руб.) Местный бюджет- не менее 5% (88,235 тыс. руб.) Средства граждан- не менее 3% (52,941 тыс. руб.) Иные источники- не менее 7% (123,529 тыс. руб.)                                     Главное требование:  объект, нуждающийся в ремонте должен находиться  в собственности муниципального образования. </vt:lpstr>
      <vt:lpstr>Инициативная группа опросила 89 жителей нашего посёлка.</vt:lpstr>
      <vt:lpstr>Презентация PowerPoint</vt:lpstr>
      <vt:lpstr>Проблем в посёлке хватает, НО клуб…</vt:lpstr>
      <vt:lpstr>Презентация PowerPoint</vt:lpstr>
      <vt:lpstr>Анкетирование: приняли участие 132 человек. </vt:lpstr>
      <vt:lpstr>                       Социальные сети: «Вконтакте» (страница Виктории Назимовой) Участвовало- 449 человек Проголосовавших за клуб-  445 человек </vt:lpstr>
      <vt:lpstr>                                                 «Одноклассники»  (группа «Нас в жизни Борск объединил») Участвовало- 34 человека Проголосовавших  за клуб-  26 человек </vt:lpstr>
      <vt:lpstr>       Сайт администрации Борского сельсовета (www.borsky.ru) Участвовало- 204 человека Проголосовавших за клуб-  203 человека   </vt:lpstr>
      <vt:lpstr>                               Итого:</vt:lpstr>
      <vt:lpstr>                         Собрания</vt:lpstr>
      <vt:lpstr>                   Итоговое собрание                4 ноября 2016 года 13:30</vt:lpstr>
      <vt:lpstr>Присутствовало на собрании: 66 чел. Проголосовали за ремонт клуба- единогласно</vt:lpstr>
      <vt:lpstr>                        Борский СДК- «Здесь бьётся сердце нашего посёлка»</vt:lpstr>
      <vt:lpstr>                             Итого:</vt:lpstr>
      <vt:lpstr>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поддержки местных инициатив- реальная возможность решить наиболее острые социальные проблемы, являющиеся приоритетными для населения. Размер субсидии:  1500000 руб. для городских и сельских поселений с численностью население более 1,0 тыс. человек.  На территории Борского сельсовета проживает 1567 человек. Объемы долевого участия: Краевой бюджет- 85% (1275,0 тыс. руб) Местный бюджет- не менее 5% (75 тыс. руб) Средства граждан- не менее 3% (45 тыс. руб.) Иные источники- не менее 7% (105 тыс. руб.) Главное требование:  объект, нуждающийся в ремонте должен находиться  в собственности муниципального образования.</dc:title>
  <dc:creator>User</dc:creator>
  <cp:lastModifiedBy>Андрей</cp:lastModifiedBy>
  <cp:revision>21</cp:revision>
  <dcterms:created xsi:type="dcterms:W3CDTF">2016-11-04T02:21:49Z</dcterms:created>
  <dcterms:modified xsi:type="dcterms:W3CDTF">2017-02-13T03:00:10Z</dcterms:modified>
</cp:coreProperties>
</file>